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61" r:id="rId3"/>
    <p:sldId id="262" r:id="rId4"/>
    <p:sldId id="267" r:id="rId5"/>
    <p:sldId id="263" r:id="rId6"/>
    <p:sldId id="268" r:id="rId7"/>
    <p:sldId id="265" r:id="rId8"/>
    <p:sldId id="269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922"/>
    <a:srgbClr val="5D913F"/>
    <a:srgbClr val="5CC6D6"/>
    <a:srgbClr val="F13E27"/>
    <a:srgbClr val="344529"/>
    <a:srgbClr val="2E3722"/>
    <a:srgbClr val="FCF7F1"/>
    <a:srgbClr val="B8D233"/>
    <a:srgbClr val="F8D22F"/>
    <a:srgbClr val="F03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7/28/2020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7/28/2020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Tips For Facilitating A Live meeting to engage students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2644B391-9BFE-445C-A9EC-F544BB85FB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80F26E69-87D9-4655-AE7B-280A87AA3C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Tips For Facilitating A Live meeting to engage students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195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536" y="40371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D913F"/>
                </a:solidFill>
              </a:rPr>
              <a:t>Prior To The Meeting</a:t>
            </a:r>
            <a:endParaRPr lang="en-US" b="1" dirty="0">
              <a:solidFill>
                <a:srgbClr val="5D913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536" y="1775316"/>
            <a:ext cx="10058400" cy="3849624"/>
          </a:xfrm>
        </p:spPr>
        <p:txBody>
          <a:bodyPr>
            <a:noAutofit/>
          </a:bodyPr>
          <a:lstStyle/>
          <a:p>
            <a:r>
              <a:rPr lang="en-US" sz="2300" dirty="0"/>
              <a:t>Send </a:t>
            </a:r>
            <a:r>
              <a:rPr lang="en-US" sz="2300" dirty="0" smtClean="0"/>
              <a:t>meeting connection requirements information and any materials or presentations that will be presented during the meeting a </a:t>
            </a:r>
            <a:r>
              <a:rPr lang="en-US" sz="2300" dirty="0"/>
              <a:t>week in advance </a:t>
            </a:r>
            <a:endParaRPr lang="en-US" sz="2300" dirty="0" smtClean="0"/>
          </a:p>
          <a:p>
            <a:r>
              <a:rPr lang="en-US" sz="2300" dirty="0" smtClean="0"/>
              <a:t>Send a meeting agenda </a:t>
            </a:r>
            <a:r>
              <a:rPr lang="en-US" sz="2300" dirty="0"/>
              <a:t>1-2 days in advance, and </a:t>
            </a:r>
            <a:r>
              <a:rPr lang="en-US" sz="2300" dirty="0" smtClean="0"/>
              <a:t>walk through the agenda at the beginning of </a:t>
            </a:r>
            <a:r>
              <a:rPr lang="en-US" sz="2300" dirty="0"/>
              <a:t>the meeting.</a:t>
            </a:r>
          </a:p>
          <a:p>
            <a:r>
              <a:rPr lang="en-US" sz="2300" dirty="0"/>
              <a:t>Develop engaging materials. Sneak in some surprises to keep audience interested</a:t>
            </a:r>
            <a:r>
              <a:rPr lang="en-US" sz="2300" dirty="0" smtClean="0"/>
              <a:t>.</a:t>
            </a:r>
          </a:p>
          <a:p>
            <a:r>
              <a:rPr lang="en-US" sz="2300" dirty="0" smtClean="0"/>
              <a:t>Use </a:t>
            </a:r>
            <a:r>
              <a:rPr lang="en-US" sz="2300" dirty="0"/>
              <a:t>pictures or slides (maybe even music!) </a:t>
            </a:r>
            <a:r>
              <a:rPr lang="en-US" sz="2300" dirty="0" smtClean="0"/>
              <a:t>during any breaks.</a:t>
            </a:r>
          </a:p>
          <a:p>
            <a:r>
              <a:rPr lang="en-US" sz="2300" dirty="0" smtClean="0"/>
              <a:t>Create a checklist of meeting to do’s.</a:t>
            </a:r>
            <a:endParaRPr lang="en-US" sz="23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115" y="465575"/>
            <a:ext cx="1612315" cy="16737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654072">
            <a:off x="10019992" y="4684659"/>
            <a:ext cx="1880559" cy="188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173" y="1775315"/>
            <a:ext cx="10058400" cy="4986093"/>
          </a:xfrm>
        </p:spPr>
        <p:txBody>
          <a:bodyPr>
            <a:normAutofit/>
          </a:bodyPr>
          <a:lstStyle/>
          <a:p>
            <a:r>
              <a:rPr lang="en-US" sz="2300" dirty="0" smtClean="0"/>
              <a:t>Let them know the basics of participation such as how to “raise their hand”, how to mute and unmute, and how to participate in chat. </a:t>
            </a:r>
          </a:p>
          <a:p>
            <a:pPr lvl="0"/>
            <a:r>
              <a:rPr lang="en-US" sz="2300" dirty="0" smtClean="0"/>
              <a:t>Let everyone introduce themselves, if a small group. </a:t>
            </a:r>
            <a:endParaRPr lang="en-US" sz="2300" dirty="0"/>
          </a:p>
          <a:p>
            <a:pPr lvl="0"/>
            <a:r>
              <a:rPr lang="en-US" sz="2300" dirty="0" smtClean="0"/>
              <a:t>Remind </a:t>
            </a:r>
            <a:r>
              <a:rPr lang="en-US" sz="2300" dirty="0" smtClean="0"/>
              <a:t>audience of </a:t>
            </a:r>
            <a:r>
              <a:rPr lang="en-US" sz="2300" dirty="0" smtClean="0"/>
              <a:t>the purpose of the meeting</a:t>
            </a:r>
            <a:endParaRPr lang="en-US" sz="2300" dirty="0"/>
          </a:p>
          <a:p>
            <a:r>
              <a:rPr lang="en-US" sz="2300" dirty="0" smtClean="0"/>
              <a:t> Come up with Icebreakers activities</a:t>
            </a:r>
            <a:endParaRPr lang="en-US" sz="2300" dirty="0" smtClean="0"/>
          </a:p>
          <a:p>
            <a:r>
              <a:rPr lang="en-US" sz="2300" dirty="0"/>
              <a:t>Plan staggered interactions throughout the meeting, such as </a:t>
            </a:r>
            <a:r>
              <a:rPr lang="en-US" sz="2300" dirty="0" smtClean="0"/>
              <a:t>reactions and polling</a:t>
            </a:r>
            <a:r>
              <a:rPr lang="en-US" sz="2300" dirty="0"/>
              <a:t>, to maintain student engagement. </a:t>
            </a:r>
            <a:r>
              <a:rPr lang="en-US" sz="2300" dirty="0" smtClean="0"/>
              <a:t>Any </a:t>
            </a:r>
            <a:r>
              <a:rPr lang="en-US" sz="2300" dirty="0"/>
              <a:t>polling questions </a:t>
            </a:r>
            <a:r>
              <a:rPr lang="en-US" sz="2300" dirty="0" smtClean="0"/>
              <a:t>should be created </a:t>
            </a:r>
            <a:r>
              <a:rPr lang="en-US" sz="2300" dirty="0"/>
              <a:t>before the session</a:t>
            </a:r>
            <a:r>
              <a:rPr lang="en-US" sz="2300" dirty="0" smtClean="0"/>
              <a:t>.</a:t>
            </a:r>
            <a:endParaRPr lang="en-US" sz="2300" dirty="0" smtClean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0536" y="40371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D913F"/>
                </a:solidFill>
              </a:rPr>
              <a:t>Prior To The </a:t>
            </a:r>
            <a:r>
              <a:rPr lang="en-US" b="1" dirty="0" smtClean="0">
                <a:solidFill>
                  <a:srgbClr val="5D913F"/>
                </a:solidFill>
              </a:rPr>
              <a:t>Meeting</a:t>
            </a:r>
            <a:endParaRPr lang="en-US" b="1" dirty="0">
              <a:solidFill>
                <a:srgbClr val="5D913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387" y="514542"/>
            <a:ext cx="846289" cy="11499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731" y="5109891"/>
            <a:ext cx="1657599" cy="130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3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57790"/>
            <a:ext cx="10058400" cy="4986093"/>
          </a:xfrm>
        </p:spPr>
        <p:txBody>
          <a:bodyPr>
            <a:normAutofit/>
          </a:bodyPr>
          <a:lstStyle/>
          <a:p>
            <a:r>
              <a:rPr lang="en-US" sz="2100" dirty="0" smtClean="0"/>
              <a:t>Consider doing a </a:t>
            </a:r>
            <a:r>
              <a:rPr lang="en-US" sz="2100" dirty="0"/>
              <a:t>short introductory session with the purpose of ensuring students are familiar with </a:t>
            </a:r>
            <a:r>
              <a:rPr lang="en-US" sz="2100" dirty="0" smtClean="0"/>
              <a:t>using </a:t>
            </a:r>
            <a:r>
              <a:rPr lang="en-US" sz="2100" dirty="0"/>
              <a:t>all of the </a:t>
            </a:r>
            <a:r>
              <a:rPr lang="en-US" sz="2100" dirty="0" smtClean="0"/>
              <a:t>meeting tools before your first real meeting</a:t>
            </a:r>
            <a:r>
              <a:rPr lang="en-US" sz="2000" dirty="0" smtClean="0"/>
              <a:t>.</a:t>
            </a:r>
          </a:p>
          <a:p>
            <a:pPr lvl="2"/>
            <a:r>
              <a:rPr lang="en-US" sz="2100" dirty="0" smtClean="0"/>
              <a:t>Explain the student </a:t>
            </a:r>
            <a:r>
              <a:rPr lang="en-US" sz="2100" dirty="0"/>
              <a:t>expectations in a virtual </a:t>
            </a:r>
            <a:r>
              <a:rPr lang="en-US" sz="2100" dirty="0" smtClean="0"/>
              <a:t>meeting setting</a:t>
            </a:r>
            <a:r>
              <a:rPr lang="en-US" sz="2100" dirty="0"/>
              <a:t>, </a:t>
            </a:r>
            <a:r>
              <a:rPr lang="en-US" sz="2100" dirty="0" smtClean="0"/>
              <a:t>such as:</a:t>
            </a:r>
            <a:endParaRPr lang="en-US" sz="2100" dirty="0"/>
          </a:p>
          <a:p>
            <a:pPr lvl="3"/>
            <a:r>
              <a:rPr lang="en-US" sz="2100" dirty="0"/>
              <a:t> </a:t>
            </a:r>
            <a:r>
              <a:rPr lang="en-US" sz="2100" dirty="0" smtClean="0"/>
              <a:t>The </a:t>
            </a:r>
            <a:r>
              <a:rPr lang="en-US" sz="2100" dirty="0"/>
              <a:t>chat </a:t>
            </a:r>
            <a:r>
              <a:rPr lang="en-US" sz="2100" dirty="0" smtClean="0"/>
              <a:t>should </a:t>
            </a:r>
            <a:r>
              <a:rPr lang="en-US" sz="2100" dirty="0"/>
              <a:t>be used to ask topic-focused </a:t>
            </a:r>
            <a:r>
              <a:rPr lang="en-US" sz="2100" dirty="0" smtClean="0"/>
              <a:t>questions.</a:t>
            </a:r>
          </a:p>
          <a:p>
            <a:pPr lvl="3"/>
            <a:r>
              <a:rPr lang="en-US" sz="2100" dirty="0" smtClean="0"/>
              <a:t>Students </a:t>
            </a:r>
            <a:r>
              <a:rPr lang="en-US" sz="2100" dirty="0"/>
              <a:t>should only use </a:t>
            </a:r>
            <a:r>
              <a:rPr lang="en-US" sz="2100" dirty="0" smtClean="0"/>
              <a:t>the reactions feature when directed to.</a:t>
            </a:r>
          </a:p>
          <a:p>
            <a:pPr lvl="3"/>
            <a:r>
              <a:rPr lang="en-US" sz="2100" dirty="0" smtClean="0"/>
              <a:t>Microphones/webcams </a:t>
            </a:r>
            <a:r>
              <a:rPr lang="en-US" sz="2100" dirty="0"/>
              <a:t>need to remain </a:t>
            </a:r>
            <a:r>
              <a:rPr lang="en-US" sz="2100" dirty="0" smtClean="0"/>
              <a:t>off.</a:t>
            </a:r>
          </a:p>
          <a:p>
            <a:pPr lvl="3"/>
            <a:r>
              <a:rPr lang="en-US" sz="2100" dirty="0" smtClean="0"/>
              <a:t>Students </a:t>
            </a:r>
            <a:r>
              <a:rPr lang="en-US" sz="2100" dirty="0"/>
              <a:t>can </a:t>
            </a:r>
            <a:r>
              <a:rPr lang="en-US" sz="2100" dirty="0" smtClean="0"/>
              <a:t>use the </a:t>
            </a:r>
            <a:r>
              <a:rPr lang="en-US" sz="2100" dirty="0"/>
              <a:t>‘Raise Hand’ </a:t>
            </a:r>
            <a:r>
              <a:rPr lang="en-US" sz="2100" dirty="0" smtClean="0"/>
              <a:t>feature to </a:t>
            </a:r>
            <a:r>
              <a:rPr lang="en-US" sz="2100" dirty="0"/>
              <a:t>indicate </a:t>
            </a:r>
            <a:r>
              <a:rPr lang="en-US" sz="2100" dirty="0" smtClean="0"/>
              <a:t>when they </a:t>
            </a:r>
            <a:r>
              <a:rPr lang="en-US" sz="2100" dirty="0"/>
              <a:t>have a question</a:t>
            </a:r>
            <a:r>
              <a:rPr lang="en-US" sz="2100" dirty="0" smtClean="0"/>
              <a:t>.</a:t>
            </a:r>
          </a:p>
          <a:p>
            <a:pPr lvl="3"/>
            <a:endParaRPr lang="en-US" sz="2100" dirty="0" smtClean="0"/>
          </a:p>
          <a:p>
            <a:pPr lvl="2"/>
            <a:r>
              <a:rPr lang="en-US" sz="2100" dirty="0" smtClean="0"/>
              <a:t>Let students introduce </a:t>
            </a:r>
            <a:r>
              <a:rPr lang="en-US" sz="2100" dirty="0"/>
              <a:t>themselves </a:t>
            </a:r>
            <a:r>
              <a:rPr lang="en-US" sz="2100" dirty="0" smtClean="0"/>
              <a:t>via </a:t>
            </a:r>
            <a:r>
              <a:rPr lang="en-US" sz="2100" dirty="0"/>
              <a:t>webcam if it is a small group, to share where they are based, why they are taking the course and an interesting fact about themselves. </a:t>
            </a:r>
            <a:endParaRPr lang="en-US" sz="2100" dirty="0" smtClean="0"/>
          </a:p>
          <a:p>
            <a:pPr lvl="2"/>
            <a:endParaRPr lang="en-US" sz="21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54406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Introductory Meeting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004" y="396816"/>
            <a:ext cx="1880558" cy="114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81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CC6D6"/>
                </a:solidFill>
              </a:rPr>
              <a:t>During The Meeting</a:t>
            </a:r>
            <a:endParaRPr lang="en-US" b="1" dirty="0">
              <a:solidFill>
                <a:srgbClr val="5CC6D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49437"/>
            <a:ext cx="10058400" cy="3849624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600" dirty="0" smtClean="0"/>
              <a:t>If using a webcam:</a:t>
            </a:r>
          </a:p>
          <a:p>
            <a:pPr lvl="2"/>
            <a:r>
              <a:rPr lang="en-US" sz="2300" dirty="0"/>
              <a:t>C</a:t>
            </a:r>
            <a:r>
              <a:rPr lang="en-US" sz="2300" dirty="0" smtClean="0"/>
              <a:t>heck your background is free from distractions.</a:t>
            </a:r>
          </a:p>
          <a:p>
            <a:pPr lvl="2"/>
            <a:r>
              <a:rPr lang="en-US" sz="2300" dirty="0" smtClean="0"/>
              <a:t>Place </a:t>
            </a:r>
            <a:r>
              <a:rPr lang="en-US" sz="2300" dirty="0"/>
              <a:t>your laptop at a comfortable </a:t>
            </a:r>
            <a:r>
              <a:rPr lang="en-US" sz="2300" dirty="0" smtClean="0"/>
              <a:t>height.</a:t>
            </a:r>
          </a:p>
          <a:p>
            <a:pPr lvl="2"/>
            <a:r>
              <a:rPr lang="en-US" sz="2300" dirty="0" smtClean="0"/>
              <a:t>Consider using the </a:t>
            </a:r>
            <a:r>
              <a:rPr lang="en-US" sz="2300" dirty="0"/>
              <a:t>webcam for the </a:t>
            </a:r>
            <a:r>
              <a:rPr lang="en-US" sz="2300" dirty="0" smtClean="0"/>
              <a:t>meeting introduction </a:t>
            </a:r>
            <a:r>
              <a:rPr lang="en-US" sz="2300" dirty="0"/>
              <a:t>and for physical demonstrations, but turn it off for the rest of the meeting as this will save bandwidth</a:t>
            </a:r>
            <a:r>
              <a:rPr lang="en-US" sz="2300" dirty="0" smtClean="0"/>
              <a:t>.</a:t>
            </a:r>
          </a:p>
          <a:p>
            <a:pPr lvl="2"/>
            <a:endParaRPr lang="en-US" sz="2100" dirty="0"/>
          </a:p>
          <a:p>
            <a:r>
              <a:rPr lang="en-US" sz="2600" dirty="0" smtClean="0"/>
              <a:t>Do an icebreaker activity at the beginning of the</a:t>
            </a:r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meeting</a:t>
            </a:r>
            <a:endParaRPr lang="en-US" sz="2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401" y="4615132"/>
            <a:ext cx="2796908" cy="190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294" y="1516524"/>
            <a:ext cx="10058400" cy="384962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600" dirty="0" smtClean="0"/>
              <a:t>Be </a:t>
            </a:r>
            <a:r>
              <a:rPr lang="en-US" sz="2600" dirty="0" smtClean="0"/>
              <a:t>engaging</a:t>
            </a:r>
          </a:p>
          <a:p>
            <a:r>
              <a:rPr lang="en-US" sz="2600" dirty="0"/>
              <a:t>Ask questions that you want a response to</a:t>
            </a:r>
            <a:r>
              <a:rPr lang="en-US" sz="2600" dirty="0" smtClean="0"/>
              <a:t>.</a:t>
            </a:r>
            <a:endParaRPr lang="en-US" sz="2600" dirty="0"/>
          </a:p>
          <a:p>
            <a:r>
              <a:rPr lang="en-US" sz="2600" dirty="0"/>
              <a:t>Stop a lecture 10 minutes in and do something else to break it </a:t>
            </a:r>
            <a:r>
              <a:rPr lang="en-US" sz="2600" dirty="0" smtClean="0"/>
              <a:t>up</a:t>
            </a:r>
          </a:p>
          <a:p>
            <a:r>
              <a:rPr lang="en-US" sz="2600" dirty="0"/>
              <a:t>Use polling for knowledge check questions after a particular topic has been discussed to ensure students understand content.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reactions as a ‘check in’ to see how students are coping with new concepts.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reactions or polling to gauge whether students can relate to the topic being discussed or have used a particular theory in practice. </a:t>
            </a:r>
          </a:p>
          <a:p>
            <a:endParaRPr lang="en-US" sz="26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81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CC6D6"/>
                </a:solidFill>
              </a:rPr>
              <a:t>During The Meeting</a:t>
            </a:r>
            <a:endParaRPr lang="en-US" b="1" dirty="0">
              <a:solidFill>
                <a:srgbClr val="5CC6D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16"/>
          <a:stretch/>
        </p:blipFill>
        <p:spPr>
          <a:xfrm>
            <a:off x="4792375" y="5650302"/>
            <a:ext cx="2833805" cy="697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07783"/>
            <a:ext cx="10058400" cy="5064470"/>
          </a:xfrm>
        </p:spPr>
        <p:txBody>
          <a:bodyPr>
            <a:noAutofit/>
          </a:bodyPr>
          <a:lstStyle/>
          <a:p>
            <a:r>
              <a:rPr lang="en-US" sz="23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Call </a:t>
            </a:r>
            <a:r>
              <a:rPr lang="en-US" sz="2300" dirty="0">
                <a:ea typeface="Calibri" panose="020F0502020204030204" pitchFamily="34" charset="0"/>
                <a:cs typeface="Times New Roman" panose="02020603050405020304" pitchFamily="18" charset="0"/>
              </a:rPr>
              <a:t>on people. Getting everyone to participate without talking over each other is one of the more challenging aspects of running a virtual meeting. To forestall this, we recommend periodically calling on individuals to speak, even by virtually “going around the table</a:t>
            </a:r>
            <a:r>
              <a:rPr lang="en-US" sz="23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r>
              <a:rPr lang="en-US" sz="2300" dirty="0"/>
              <a:t>Encourage discussion through the chat window, but ensure strategies are in place for managing large groups of students (i.e. over 30 students). </a:t>
            </a:r>
            <a:endParaRPr lang="en-US" sz="2300" dirty="0" smtClean="0"/>
          </a:p>
          <a:p>
            <a:pPr lvl="2"/>
            <a:r>
              <a:rPr lang="en-US" sz="2300" dirty="0" smtClean="0"/>
              <a:t>Enlist </a:t>
            </a:r>
            <a:r>
              <a:rPr lang="en-US" sz="2300" dirty="0"/>
              <a:t>a few trustworthy students or tutors to respond to questions on your </a:t>
            </a:r>
            <a:r>
              <a:rPr lang="en-US" sz="2300" dirty="0" smtClean="0"/>
              <a:t>behalf.</a:t>
            </a:r>
          </a:p>
          <a:p>
            <a:pPr lvl="2"/>
            <a:r>
              <a:rPr lang="en-US" sz="2300" dirty="0" smtClean="0"/>
              <a:t>Enlist </a:t>
            </a:r>
            <a:r>
              <a:rPr lang="en-US" sz="2300" dirty="0"/>
              <a:t>someone to </a:t>
            </a:r>
            <a:r>
              <a:rPr lang="en-US" sz="2300" dirty="0" smtClean="0"/>
              <a:t>privately </a:t>
            </a:r>
            <a:r>
              <a:rPr lang="en-US" sz="2300" dirty="0"/>
              <a:t>message you, through </a:t>
            </a:r>
            <a:r>
              <a:rPr lang="en-US" sz="2300" dirty="0" smtClean="0"/>
              <a:t>the chat with any </a:t>
            </a:r>
            <a:r>
              <a:rPr lang="en-US" sz="2300" dirty="0"/>
              <a:t>questions that were not answered or missed.</a:t>
            </a:r>
          </a:p>
          <a:p>
            <a:endParaRPr lang="en-US" sz="23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81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CC6D6"/>
                </a:solidFill>
              </a:rPr>
              <a:t>During The Meeting</a:t>
            </a:r>
            <a:endParaRPr lang="en-US" b="1" dirty="0">
              <a:solidFill>
                <a:srgbClr val="5CC6D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415" y="564848"/>
            <a:ext cx="1311683" cy="1030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8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909" y="1604267"/>
            <a:ext cx="10708257" cy="5064470"/>
          </a:xfrm>
        </p:spPr>
        <p:txBody>
          <a:bodyPr>
            <a:noAutofit/>
          </a:bodyPr>
          <a:lstStyle/>
          <a:p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Encourage verbal student responses and questions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Have students to use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'raise hand'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feature to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manage students wanting to speak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avoid </a:t>
            </a:r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any interruptions. </a:t>
            </a:r>
          </a:p>
          <a:p>
            <a:pPr lvl="2"/>
            <a:r>
              <a:rPr 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Refer 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to students by name over the microphone when addressing their question or idea to ensure students feel appreciated for contributing, and to encourage participation.</a:t>
            </a:r>
          </a:p>
          <a:p>
            <a:r>
              <a:rPr lang="en-US" sz="2000" dirty="0"/>
              <a:t>Use breakout rooms to facilitate group </a:t>
            </a:r>
            <a:r>
              <a:rPr lang="en-US" sz="2000" dirty="0" smtClean="0"/>
              <a:t>activities or discussions. As </a:t>
            </a:r>
            <a:r>
              <a:rPr lang="en-US" sz="2000" dirty="0"/>
              <a:t>the </a:t>
            </a:r>
            <a:r>
              <a:rPr lang="en-US" sz="2000" dirty="0" smtClean="0"/>
              <a:t>meeting host</a:t>
            </a:r>
            <a:r>
              <a:rPr lang="en-US" sz="2000" dirty="0"/>
              <a:t>, you </a:t>
            </a:r>
            <a:r>
              <a:rPr lang="en-US" sz="2000" dirty="0" smtClean="0"/>
              <a:t>can join </a:t>
            </a:r>
            <a:r>
              <a:rPr lang="en-US" sz="2000" dirty="0"/>
              <a:t>different breakout rooms to check </a:t>
            </a:r>
            <a:r>
              <a:rPr lang="en-US" sz="2000" dirty="0" smtClean="0"/>
              <a:t>in on students.</a:t>
            </a:r>
            <a:endParaRPr lang="en-US" sz="2000" dirty="0"/>
          </a:p>
          <a:p>
            <a:pPr lvl="2"/>
            <a:r>
              <a:rPr lang="en-US" sz="2000" dirty="0" smtClean="0"/>
              <a:t>As </a:t>
            </a:r>
            <a:r>
              <a:rPr lang="en-US" sz="2000" dirty="0"/>
              <a:t>the host, you can </a:t>
            </a:r>
            <a:r>
              <a:rPr lang="en-US" sz="2000" dirty="0" smtClean="0"/>
              <a:t>send chat messages </a:t>
            </a:r>
            <a:r>
              <a:rPr lang="en-US" sz="2000" dirty="0"/>
              <a:t>to </a:t>
            </a:r>
            <a:r>
              <a:rPr lang="en-US" sz="2000" dirty="0" smtClean="0"/>
              <a:t>breakout </a:t>
            </a:r>
            <a:r>
              <a:rPr lang="en-US" sz="2000" dirty="0"/>
              <a:t>rooms, such as time warnings or </a:t>
            </a:r>
            <a:r>
              <a:rPr lang="en-US" sz="2000" dirty="0" smtClean="0"/>
              <a:t>instructions.</a:t>
            </a:r>
            <a:endParaRPr lang="en-US" sz="2000" dirty="0"/>
          </a:p>
          <a:p>
            <a:r>
              <a:rPr lang="en-US" sz="2000" dirty="0"/>
              <a:t>If </a:t>
            </a:r>
            <a:r>
              <a:rPr lang="en-US" sz="2000" dirty="0" smtClean="0"/>
              <a:t>you pause the meeting recording </a:t>
            </a:r>
            <a:r>
              <a:rPr lang="en-US" sz="2000" dirty="0"/>
              <a:t>(i.e. if students go into breakout rooms), </a:t>
            </a:r>
            <a:r>
              <a:rPr lang="en-US" sz="2000" dirty="0" smtClean="0"/>
              <a:t>verbally </a:t>
            </a:r>
            <a:r>
              <a:rPr lang="en-US" sz="2000" dirty="0"/>
              <a:t>say you are about to pause </a:t>
            </a:r>
            <a:r>
              <a:rPr lang="en-US" sz="2000" dirty="0" smtClean="0"/>
              <a:t>the recording </a:t>
            </a:r>
            <a:r>
              <a:rPr lang="en-US" sz="2000" dirty="0"/>
              <a:t>to avoid confusion </a:t>
            </a:r>
            <a:r>
              <a:rPr lang="en-US" sz="2000" dirty="0" smtClean="0"/>
              <a:t>for students who watch </a:t>
            </a:r>
            <a:r>
              <a:rPr lang="en-US" sz="2000" dirty="0"/>
              <a:t>the recording. </a:t>
            </a:r>
            <a:r>
              <a:rPr lang="en-US" sz="2000" dirty="0" smtClean="0"/>
              <a:t>Make sure your restart the recording when ready. </a:t>
            </a:r>
            <a:endParaRPr lang="en-US" sz="2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2813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5CC6D6"/>
                </a:solidFill>
              </a:rPr>
              <a:t>During The Meeting</a:t>
            </a:r>
            <a:endParaRPr lang="en-US" b="1" dirty="0">
              <a:solidFill>
                <a:srgbClr val="5CC6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2B3922"/>
                </a:solidFill>
              </a:rPr>
              <a:t>Post Meeting</a:t>
            </a:r>
            <a:endParaRPr lang="en-US" b="1" dirty="0">
              <a:solidFill>
                <a:srgbClr val="2B392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Administer an assessment/quiz </a:t>
            </a:r>
            <a:r>
              <a:rPr lang="en-US" sz="2400" dirty="0"/>
              <a:t>to see if </a:t>
            </a:r>
            <a:r>
              <a:rPr lang="en-US" sz="2400" dirty="0" smtClean="0"/>
              <a:t>students were </a:t>
            </a:r>
            <a:r>
              <a:rPr lang="en-US" sz="2400" dirty="0"/>
              <a:t>paying </a:t>
            </a:r>
            <a:r>
              <a:rPr lang="en-US" sz="2400" dirty="0" smtClean="0"/>
              <a:t>attention during the meeting.</a:t>
            </a:r>
            <a:endParaRPr lang="en-US" sz="2400" dirty="0" smtClean="0"/>
          </a:p>
          <a:p>
            <a:r>
              <a:rPr lang="en-US" sz="2400" dirty="0" smtClean="0"/>
              <a:t>If not sent out </a:t>
            </a:r>
            <a:r>
              <a:rPr lang="en-US" sz="2400" dirty="0" smtClean="0"/>
              <a:t>before the meeting, s</a:t>
            </a:r>
            <a:r>
              <a:rPr lang="en-US" sz="2400" dirty="0" smtClean="0"/>
              <a:t>end </a:t>
            </a:r>
            <a:r>
              <a:rPr lang="en-US" sz="2400" dirty="0" smtClean="0"/>
              <a:t>out any files that were </a:t>
            </a:r>
            <a:r>
              <a:rPr lang="en-US" sz="2400" dirty="0" smtClean="0"/>
              <a:t>discussed during the meeting.</a:t>
            </a:r>
            <a:endParaRPr lang="en-US" sz="2400" dirty="0" smtClean="0"/>
          </a:p>
          <a:p>
            <a:r>
              <a:rPr lang="en-US" sz="2400" dirty="0" smtClean="0"/>
              <a:t>Send out </a:t>
            </a:r>
            <a:r>
              <a:rPr lang="en-US" sz="2400" dirty="0" smtClean="0"/>
              <a:t>meeting notes if any were taken.</a:t>
            </a:r>
            <a:endParaRPr lang="en-US" sz="2400" dirty="0"/>
          </a:p>
          <a:p>
            <a:r>
              <a:rPr lang="en-US" sz="2400" dirty="0" smtClean="0"/>
              <a:t>Send </a:t>
            </a:r>
            <a:r>
              <a:rPr lang="en-US" sz="2400" dirty="0" smtClean="0"/>
              <a:t>out a </a:t>
            </a:r>
            <a:r>
              <a:rPr lang="en-US" sz="2400" dirty="0" smtClean="0"/>
              <a:t>brief survey </a:t>
            </a:r>
            <a:r>
              <a:rPr lang="en-US" sz="2400" dirty="0" smtClean="0"/>
              <a:t>to </a:t>
            </a:r>
            <a:r>
              <a:rPr lang="en-US" sz="2400" dirty="0" smtClean="0"/>
              <a:t>get students opining on how the meeting went (i.e.; what went wrong, </a:t>
            </a:r>
            <a:r>
              <a:rPr lang="en-US" sz="2400" dirty="0" smtClean="0"/>
              <a:t>what </a:t>
            </a:r>
            <a:r>
              <a:rPr lang="en-US" sz="2400" dirty="0" smtClean="0"/>
              <a:t>could have gone better, or </a:t>
            </a:r>
            <a:r>
              <a:rPr lang="en-US" sz="2400" dirty="0" smtClean="0"/>
              <a:t>any improvements </a:t>
            </a:r>
            <a:r>
              <a:rPr lang="en-US" sz="2400" dirty="0" smtClean="0"/>
              <a:t>that could be </a:t>
            </a:r>
            <a:r>
              <a:rPr lang="en-US" sz="2400" dirty="0" smtClean="0"/>
              <a:t>made).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469" y="553668"/>
            <a:ext cx="1212081" cy="1219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8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VE.pptx" id="{928531FE-40B6-4895-993A-83D26AA1E005}" vid="{C99C5ABD-1620-4AD2-A38C-62625556F38B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E39F3BB-1887-4BCA-81B5-82920EDFE90E}">
  <we:reference id="wa104178141" version="4.3.3.0" store="en-US" storeType="OMEX"/>
  <we:alternateReferences>
    <we:reference id="wa104178141" version="4.3.3.0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Geometric color block</Template>
  <TotalTime>0</TotalTime>
  <Words>795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Garamond</vt:lpstr>
      <vt:lpstr>Times New Roman</vt:lpstr>
      <vt:lpstr>SavonVTI</vt:lpstr>
      <vt:lpstr>Tips For Facilitating A Live meeting to engage students</vt:lpstr>
      <vt:lpstr>Prior To The Meeting</vt:lpstr>
      <vt:lpstr>Prior To The Meeting</vt:lpstr>
      <vt:lpstr>Introductory Meeting</vt:lpstr>
      <vt:lpstr>During The Meeting</vt:lpstr>
      <vt:lpstr>During The Meeting</vt:lpstr>
      <vt:lpstr>During The Meeting</vt:lpstr>
      <vt:lpstr>During The Meeting</vt:lpstr>
      <vt:lpstr>Post Meeting</vt:lpstr>
      <vt:lpstr>Tips For Facilitating A Live meeting to engage students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2020-07-27T21:46:05Z</dcterms:created>
  <dcterms:modified xsi:type="dcterms:W3CDTF">2020-07-29T16:19:38Z</dcterms:modified>
</cp:coreProperties>
</file>